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257" r:id="rId4"/>
    <p:sldId id="314" r:id="rId5"/>
    <p:sldId id="268" r:id="rId6"/>
    <p:sldId id="260" r:id="rId7"/>
    <p:sldId id="264" r:id="rId8"/>
    <p:sldId id="317" r:id="rId9"/>
    <p:sldId id="315" r:id="rId10"/>
    <p:sldId id="316" r:id="rId11"/>
    <p:sldId id="308" r:id="rId12"/>
    <p:sldId id="271" r:id="rId13"/>
    <p:sldId id="279" r:id="rId14"/>
    <p:sldId id="277" r:id="rId15"/>
    <p:sldId id="269" r:id="rId16"/>
    <p:sldId id="272" r:id="rId17"/>
    <p:sldId id="309" r:id="rId18"/>
    <p:sldId id="290" r:id="rId19"/>
    <p:sldId id="291" r:id="rId20"/>
    <p:sldId id="292" r:id="rId21"/>
    <p:sldId id="293" r:id="rId22"/>
    <p:sldId id="278" r:id="rId23"/>
    <p:sldId id="295" r:id="rId24"/>
    <p:sldId id="297" r:id="rId25"/>
    <p:sldId id="299" r:id="rId26"/>
    <p:sldId id="301" r:id="rId27"/>
    <p:sldId id="302" r:id="rId28"/>
    <p:sldId id="305" r:id="rId29"/>
    <p:sldId id="310" r:id="rId30"/>
    <p:sldId id="274" r:id="rId31"/>
    <p:sldId id="311" r:id="rId32"/>
    <p:sldId id="280" r:id="rId33"/>
    <p:sldId id="287" r:id="rId34"/>
    <p:sldId id="288" r:id="rId35"/>
    <p:sldId id="289" r:id="rId36"/>
    <p:sldId id="307" r:id="rId37"/>
    <p:sldId id="286" r:id="rId38"/>
    <p:sldId id="312" r:id="rId39"/>
    <p:sldId id="281" r:id="rId40"/>
    <p:sldId id="275" r:id="rId41"/>
    <p:sldId id="282" r:id="rId42"/>
    <p:sldId id="283" r:id="rId43"/>
    <p:sldId id="284" r:id="rId44"/>
    <p:sldId id="313" r:id="rId45"/>
    <p:sldId id="262" r:id="rId46"/>
    <p:sldId id="26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yang Song" initials="JS" lastIdx="1" clrIdx="0">
    <p:extLst>
      <p:ext uri="{19B8F6BF-5375-455C-9EA6-DF929625EA0E}">
        <p15:presenceInfo xmlns:p15="http://schemas.microsoft.com/office/powerpoint/2012/main" userId="S-1-5-21-3581870996-1459114335-1246655036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1B71"/>
    <a:srgbClr val="4F2683"/>
    <a:srgbClr val="F6AC41"/>
    <a:srgbClr val="DE3B3C"/>
    <a:srgbClr val="ABC61F"/>
    <a:srgbClr val="1573BD"/>
    <a:srgbClr val="807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1"/>
  </p:normalViewPr>
  <p:slideViewPr>
    <p:cSldViewPr snapToGrid="0" snapToObjects="1">
      <p:cViewPr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liu547\Desktop\prototype-test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'[prototype-testing.xlsx]Sheet1'!$A$2:$A$8</c:f>
              <c:numCache>
                <c:formatCode>General</c:formatCode>
                <c:ptCount val="7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</c:numCache>
            </c:numRef>
          </c:cat>
          <c:val>
            <c:numRef>
              <c:f>'[prototype-testing.xlsx]Sheet1'!$G$2:$G$8</c:f>
              <c:numCache>
                <c:formatCode>0%</c:formatCode>
                <c:ptCount val="7"/>
                <c:pt idx="0">
                  <c:v>7.8125E-2</c:v>
                </c:pt>
                <c:pt idx="1">
                  <c:v>0.36916666666666664</c:v>
                </c:pt>
                <c:pt idx="2">
                  <c:v>0.46437499999999998</c:v>
                </c:pt>
                <c:pt idx="3">
                  <c:v>0.61208333333333331</c:v>
                </c:pt>
                <c:pt idx="4">
                  <c:v>0.75666666666666671</c:v>
                </c:pt>
                <c:pt idx="5">
                  <c:v>0.90270833333333333</c:v>
                </c:pt>
                <c:pt idx="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8F-4262-A35D-7B2FC90EC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2790288"/>
        <c:axId val="1112791840"/>
      </c:lineChart>
      <c:catAx>
        <c:axId val="1112790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791840"/>
        <c:crosses val="autoZero"/>
        <c:auto val="1"/>
        <c:lblAlgn val="ctr"/>
        <c:lblOffset val="100"/>
        <c:noMultiLvlLbl val="0"/>
      </c:catAx>
      <c:valAx>
        <c:axId val="111279184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Bit</a:t>
                </a:r>
                <a:r>
                  <a:rPr lang="en-US" baseline="0"/>
                  <a:t> Error Rate %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2790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E7E02-177F-1742-9B54-4359DFA80663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0D64E-5987-2D4B-9D87-3BA09D935B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97568-298B-6740-9B9F-550E69FACD20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7D68-8AC4-0440-B1C1-67A64591BB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26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7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16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72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1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5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90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50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1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1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35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7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05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1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6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9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34A24-CCD4-E849-8882-22BD847D2D41}" type="datetimeFigureOut">
              <a:rPr lang="en-US" smtClean="0"/>
              <a:pPr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8058-3785-FA4E-971F-CD59832881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ys.org/news/2017-01-newly-datasets-weather-satellite-quality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9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yyz1-1.xx.fbcdn.net/v/t1.15752-9/55959886_269339610674509_6514707562527457280_n.png?_nc_cat=100&amp;_nc_ht=scontent-yyz1-1.xx&amp;oh=ca80c579c27b1be9dbc4699486c93ce9&amp;oe=5D3E3F79">
            <a:extLst>
              <a:ext uri="{FF2B5EF4-FFF2-40B4-BE49-F238E27FC236}">
                <a16:creationId xmlns:a16="http://schemas.microsoft.com/office/drawing/2014/main" id="{79AA4AF2-4BA2-407F-A085-3954FB44F2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81" y="1233055"/>
            <a:ext cx="6028064" cy="503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D98A31A-00EC-4321-B834-C46557B8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Bit Error Rate vs SNR/bit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702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Table of Contents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Background Information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Modulation Scheme Tradeoff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Component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Link Budget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Constraints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Design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Functionality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Conclusion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985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274" y="573851"/>
            <a:ext cx="8005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400" b="1" dirty="0">
                <a:solidFill>
                  <a:srgbClr val="3B1B70"/>
                </a:solidFill>
                <a:latin typeface="Arial"/>
                <a:cs typeface="Arial Unicode MS"/>
              </a:rPr>
              <a:t>Antenna Selection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0F6EA7-CD69-074A-843C-73E17F57F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CA" sz="2800" dirty="0"/>
              <a:t>Trade-off</a:t>
            </a:r>
            <a:r>
              <a:rPr lang="en-CA" sz="2400" dirty="0"/>
              <a:t>: 	</a:t>
            </a:r>
            <a:r>
              <a:rPr lang="en-CA" sz="2800" dirty="0"/>
              <a:t>Radiation Directivity vs Power Gain</a:t>
            </a:r>
          </a:p>
          <a:p>
            <a:pPr lvl="0"/>
            <a:endParaRPr lang="en-CA" dirty="0"/>
          </a:p>
          <a:p>
            <a:pPr marL="0" lvl="0" indent="0">
              <a:buNone/>
            </a:pPr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A46358-6C5F-7140-8BB6-97C6F6C19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10" y="2351314"/>
            <a:ext cx="4855780" cy="30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071" y="3641456"/>
            <a:ext cx="3242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3B1B70"/>
                </a:solidFill>
                <a:latin typeface="Arial"/>
                <a:cs typeface="Arial Unicode MS"/>
              </a:rPr>
              <a:t>Patch Antenna</a:t>
            </a:r>
          </a:p>
        </p:txBody>
      </p:sp>
      <p:pic>
        <p:nvPicPr>
          <p:cNvPr id="5" name="image21.png">
            <a:extLst>
              <a:ext uri="{FF2B5EF4-FFF2-40B4-BE49-F238E27FC236}">
                <a16:creationId xmlns:a16="http://schemas.microsoft.com/office/drawing/2014/main" id="{09C89AD2-7DA9-D24B-B415-27C286BF5B56}"/>
              </a:ext>
            </a:extLst>
          </p:cNvPr>
          <p:cNvPicPr/>
          <p:nvPr/>
        </p:nvPicPr>
        <p:blipFill rotWithShape="1">
          <a:blip r:embed="rId3" cstate="print"/>
          <a:srcRect b="13168"/>
          <a:stretch/>
        </p:blipFill>
        <p:spPr>
          <a:xfrm>
            <a:off x="4188621" y="1233508"/>
            <a:ext cx="1743198" cy="1500960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30CB7-1ABC-754B-A692-BCCD09E6792A}"/>
              </a:ext>
            </a:extLst>
          </p:cNvPr>
          <p:cNvSpPr txBox="1"/>
          <p:nvPr/>
        </p:nvSpPr>
        <p:spPr>
          <a:xfrm>
            <a:off x="223071" y="788760"/>
            <a:ext cx="3672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3B1B70"/>
                </a:solidFill>
                <a:latin typeface="Arial"/>
                <a:cs typeface="Arial Unicode MS"/>
              </a:rPr>
              <a:t>Dipole Antenna</a:t>
            </a:r>
          </a:p>
        </p:txBody>
      </p:sp>
      <p:pic>
        <p:nvPicPr>
          <p:cNvPr id="10" name="image26.png">
            <a:extLst>
              <a:ext uri="{FF2B5EF4-FFF2-40B4-BE49-F238E27FC236}">
                <a16:creationId xmlns:a16="http://schemas.microsoft.com/office/drawing/2014/main" id="{2EEA44F6-D7D0-BA41-9AFC-8E0030A5EBE6}"/>
              </a:ext>
            </a:extLst>
          </p:cNvPr>
          <p:cNvPicPr/>
          <p:nvPr/>
        </p:nvPicPr>
        <p:blipFill rotWithShape="1">
          <a:blip r:embed="rId4" cstate="print"/>
          <a:srcRect l="458" t="609" r="742" b="7909"/>
          <a:stretch/>
        </p:blipFill>
        <p:spPr>
          <a:xfrm>
            <a:off x="6060110" y="3274422"/>
            <a:ext cx="2909718" cy="2290354"/>
          </a:xfrm>
          <a:prstGeom prst="rect">
            <a:avLst/>
          </a:prstGeom>
          <a:ln/>
        </p:spPr>
      </p:pic>
      <p:sp>
        <p:nvSpPr>
          <p:cNvPr id="3" name="Rectangle 2"/>
          <p:cNvSpPr/>
          <p:nvPr/>
        </p:nvSpPr>
        <p:spPr>
          <a:xfrm>
            <a:off x="223071" y="4307784"/>
            <a:ext cx="39115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directionality in elevation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59˚ </a:t>
            </a:r>
            <a:r>
              <a:rPr lang="en-US" dirty="0" err="1"/>
              <a:t>beamwidth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9.53 </a:t>
            </a:r>
            <a:r>
              <a:rPr lang="en-US" dirty="0" err="1"/>
              <a:t>dBi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223071" y="1593829"/>
            <a:ext cx="36729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Omni-directional in azimuth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Toroidal in elevation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80˚ </a:t>
            </a:r>
            <a:r>
              <a:rPr lang="en-US" dirty="0" err="1"/>
              <a:t>beamwidth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2.11 </a:t>
            </a:r>
            <a:r>
              <a:rPr lang="en-US" dirty="0" err="1"/>
              <a:t>dBi</a:t>
            </a:r>
            <a:endParaRPr lang="en-CA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50" b="94250" l="10000" r="90000">
                        <a14:foregroundMark x1="54667" y1="14700" x2="55300" y2="5350"/>
                        <a14:foregroundMark x1="45300" y1="84900" x2="41267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073" y="3947010"/>
            <a:ext cx="2142620" cy="1428413"/>
          </a:xfrm>
          <a:prstGeom prst="rect">
            <a:avLst/>
          </a:prstGeom>
        </p:spPr>
      </p:pic>
      <p:pic>
        <p:nvPicPr>
          <p:cNvPr id="16" name="image28.png"/>
          <p:cNvPicPr/>
          <p:nvPr/>
        </p:nvPicPr>
        <p:blipFill rotWithShape="1">
          <a:blip r:embed="rId7" cstate="print"/>
          <a:srcRect b="7939"/>
          <a:stretch/>
        </p:blipFill>
        <p:spPr>
          <a:xfrm>
            <a:off x="6060109" y="945618"/>
            <a:ext cx="2984013" cy="223428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7329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5806" y="2122963"/>
            <a:ext cx="359092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48274" y="420218"/>
            <a:ext cx="8005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3B1B70"/>
                </a:solidFill>
                <a:latin typeface="Arial"/>
                <a:cs typeface="Arial Unicode MS"/>
              </a:rPr>
              <a:t>Full Duplex Low Power S-Band Transceiver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/>
          <a:srcRect r="31567"/>
          <a:stretch/>
        </p:blipFill>
        <p:spPr bwMode="auto">
          <a:xfrm>
            <a:off x="248275" y="2122963"/>
            <a:ext cx="4419520" cy="296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2362241" y="3493102"/>
            <a:ext cx="476754" cy="226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40" y="2333897"/>
            <a:ext cx="1129897" cy="4005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9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885A-5F7F-4E25-8413-0BC72CB7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Aft>
                <a:spcPts val="1200"/>
              </a:spcAft>
            </a:pPr>
            <a:r>
              <a:rPr lang="en-US" sz="4000" b="1" dirty="0" err="1">
                <a:solidFill>
                  <a:srgbClr val="3B1B70"/>
                </a:solidFill>
                <a:latin typeface="Arial"/>
                <a:cs typeface="Arial Unicode MS"/>
              </a:rPr>
              <a:t>NanoCom</a:t>
            </a:r>
            <a:r>
              <a:rPr lang="en-US" sz="4000" b="1" dirty="0">
                <a:solidFill>
                  <a:srgbClr val="3B1B70"/>
                </a:solidFill>
                <a:latin typeface="Arial"/>
                <a:cs typeface="Arial Unicode MS"/>
              </a:rPr>
              <a:t> ANT2000 – Patch Antenna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3764" y="1157058"/>
            <a:ext cx="3278574" cy="213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5C53BE-293A-4A63-B31E-CB69DE97A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626" y="1417638"/>
            <a:ext cx="5048257" cy="2872992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80B851B6-DD89-4421-B6AE-14CECE13AC15}"/>
              </a:ext>
            </a:extLst>
          </p:cNvPr>
          <p:cNvSpPr txBox="1"/>
          <p:nvPr/>
        </p:nvSpPr>
        <p:spPr>
          <a:xfrm>
            <a:off x="272355" y="3057801"/>
            <a:ext cx="520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endParaRPr lang="en-CA" dirty="0"/>
          </a:p>
          <a:p>
            <a:r>
              <a:rPr lang="en-CA" dirty="0"/>
              <a:t>Antenna gain at 2.2GHz = 8.3 </a:t>
            </a:r>
            <a:r>
              <a:rPr lang="en-CA" dirty="0" err="1"/>
              <a:t>dBi</a:t>
            </a:r>
            <a:endParaRPr lang="en-CA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4D553-A5A3-4365-BF99-468A9D21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928772"/>
            <a:ext cx="9144000" cy="891228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45D2E534-7F86-4008-B8C8-052C0E52C92C}"/>
              </a:ext>
            </a:extLst>
          </p:cNvPr>
          <p:cNvSpPr txBox="1"/>
          <p:nvPr/>
        </p:nvSpPr>
        <p:spPr>
          <a:xfrm>
            <a:off x="1542510" y="4282441"/>
            <a:ext cx="520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endParaRPr lang="en-CA" dirty="0"/>
          </a:p>
          <a:p>
            <a:pPr algn="ctr"/>
            <a:r>
              <a:rPr lang="en-CA" dirty="0"/>
              <a:t>Frequency Range</a:t>
            </a:r>
          </a:p>
        </p:txBody>
      </p:sp>
    </p:spTree>
    <p:extLst>
      <p:ext uri="{BB962C8B-B14F-4D97-AF65-F5344CB8AC3E}">
        <p14:creationId xmlns:p14="http://schemas.microsoft.com/office/powerpoint/2010/main" val="352490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Ground Station Antenna</a:t>
            </a:r>
            <a:endParaRPr lang="en-CA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17638"/>
            <a:ext cx="291465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00050" y="4168503"/>
            <a:ext cx="5943600" cy="18999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20057" y="1499466"/>
            <a:ext cx="4846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Ground Station Antenna: </a:t>
            </a:r>
          </a:p>
          <a:p>
            <a:r>
              <a:rPr lang="en-US" sz="2400" dirty="0"/>
              <a:t>Parabola grid antenna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1.8m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4.5° </a:t>
            </a:r>
            <a:r>
              <a:rPr lang="en-US" sz="2400" dirty="0" err="1"/>
              <a:t>beamwidth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30 </a:t>
            </a:r>
            <a:r>
              <a:rPr lang="en-US" sz="2400" dirty="0" err="1"/>
              <a:t>dBi</a:t>
            </a:r>
            <a:r>
              <a:rPr lang="en-US" sz="2400" dirty="0"/>
              <a:t> gain</a:t>
            </a:r>
          </a:p>
          <a:p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Table of Contents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Background Information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Modulation Scheme Tradeoff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Component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Link Budget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Constraints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Design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Functionality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Conclusion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2222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EE46-42A9-47DB-BF78-746DFAE9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72" y="1107897"/>
            <a:ext cx="8393055" cy="1569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altLang="zh-CN" sz="2800" dirty="0"/>
              <a:t>The accounting of all the signal gains and losses to ensure that the signal intended for a given receiver is strong enough to get the job done.</a:t>
            </a:r>
            <a:endParaRPr lang="en-CA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E319E2-F917-4838-B795-959A51E92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72" y="2517671"/>
            <a:ext cx="4625794" cy="36574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3B6BA6-0F28-4717-AAAE-479630EE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Link Budget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0492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87247A-13B9-4DEE-AC85-B5392AFBC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altLang="zh-CN" dirty="0"/>
              <a:t>For occupied bandwidth (99% power interval):</a:t>
            </a:r>
          </a:p>
          <a:p>
            <a:pPr marL="0" indent="0" algn="ctr">
              <a:buNone/>
            </a:pPr>
            <a:endParaRPr lang="en-CA" altLang="zh-CN" dirty="0"/>
          </a:p>
          <a:p>
            <a:pPr marL="0" indent="0" algn="ctr">
              <a:buNone/>
            </a:pPr>
            <a:r>
              <a:rPr lang="en-CA" altLang="zh-CN" dirty="0"/>
              <a:t>BW = NPSD * R</a:t>
            </a:r>
          </a:p>
          <a:p>
            <a:pPr marL="0" indent="0">
              <a:buNone/>
            </a:pPr>
            <a:endParaRPr lang="en-CA" altLang="zh-CN" dirty="0"/>
          </a:p>
          <a:p>
            <a:pPr marL="0" indent="0">
              <a:buNone/>
            </a:pPr>
            <a:r>
              <a:rPr lang="en-CA" altLang="zh-CN" dirty="0"/>
              <a:t>BW: Occupied bandwidth </a:t>
            </a:r>
          </a:p>
          <a:p>
            <a:pPr marL="0" indent="0">
              <a:buNone/>
            </a:pPr>
            <a:r>
              <a:rPr lang="en-CA" altLang="zh-CN" dirty="0"/>
              <a:t>NPSD: Normalized power spectral density </a:t>
            </a:r>
          </a:p>
          <a:p>
            <a:pPr marL="0" indent="0">
              <a:buNone/>
            </a:pPr>
            <a:r>
              <a:rPr lang="en-CA" altLang="zh-CN" dirty="0"/>
              <a:t>R: Bit rate</a:t>
            </a:r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E62127-C011-4A7C-AD20-F64E3F17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Bandwidth Calculation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409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9148" y="213776"/>
            <a:ext cx="8005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/>
                <a:cs typeface="Arial Unicode MS"/>
              </a:rPr>
              <a:t>S-Band Communication Subsystem for CubeSat (Spirit)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41772" y="4637240"/>
            <a:ext cx="1935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/>
                <a:cs typeface="Arial Unicode MS"/>
              </a:rPr>
              <a:t>Daniel Rea</a:t>
            </a:r>
          </a:p>
          <a:p>
            <a:pPr algn="r"/>
            <a:r>
              <a:rPr lang="en-US" sz="2000" b="1" dirty="0" err="1">
                <a:solidFill>
                  <a:schemeClr val="bg1"/>
                </a:solidFill>
                <a:latin typeface="Arial"/>
                <a:cs typeface="Arial Unicode MS"/>
              </a:rPr>
              <a:t>Jiayong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 Unicode MS"/>
              </a:rPr>
              <a:t> Song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Arial"/>
                <a:cs typeface="Arial Unicode MS"/>
              </a:rPr>
              <a:t>Rajja Singh</a:t>
            </a:r>
          </a:p>
          <a:p>
            <a:pPr algn="r"/>
            <a:r>
              <a:rPr lang="en-US" sz="2000" b="1" dirty="0" err="1">
                <a:solidFill>
                  <a:schemeClr val="bg1"/>
                </a:solidFill>
                <a:latin typeface="Arial"/>
                <a:cs typeface="Arial Unicode MS"/>
              </a:rPr>
              <a:t>Zhengxing</a:t>
            </a:r>
            <a:r>
              <a:rPr lang="en-US" sz="2000" b="1" dirty="0">
                <a:solidFill>
                  <a:schemeClr val="bg1"/>
                </a:solidFill>
                <a:latin typeface="Arial"/>
                <a:cs typeface="Arial Unicode MS"/>
              </a:rPr>
              <a:t> Liu</a:t>
            </a:r>
            <a:endParaRPr lang="en-US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48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0C23F15-C936-404D-A319-17123C9D2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099" y="1222880"/>
            <a:ext cx="7421801" cy="202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699A3E-330E-4159-86A1-E94393C5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52" y="3510561"/>
            <a:ext cx="6367895" cy="2766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CB311F-7CDA-4669-8752-1875FE5700F2}"/>
              </a:ext>
            </a:extLst>
          </p:cNvPr>
          <p:cNvSpPr/>
          <p:nvPr/>
        </p:nvSpPr>
        <p:spPr>
          <a:xfrm>
            <a:off x="5628536" y="2236430"/>
            <a:ext cx="762789" cy="317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F84397-A518-4D5D-A472-FD60DA906840}"/>
              </a:ext>
            </a:extLst>
          </p:cNvPr>
          <p:cNvSpPr/>
          <p:nvPr/>
        </p:nvSpPr>
        <p:spPr>
          <a:xfrm>
            <a:off x="5628536" y="2966844"/>
            <a:ext cx="762789" cy="317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EBB731C-6E21-48CF-B8F8-1EB9E380A519}"/>
              </a:ext>
            </a:extLst>
          </p:cNvPr>
          <p:cNvSpPr/>
          <p:nvPr/>
        </p:nvSpPr>
        <p:spPr>
          <a:xfrm>
            <a:off x="4537257" y="3689580"/>
            <a:ext cx="402715" cy="3979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03A530-902A-4AF6-AF99-74F9EA27EF68}"/>
              </a:ext>
            </a:extLst>
          </p:cNvPr>
          <p:cNvSpPr txBox="1"/>
          <p:nvPr/>
        </p:nvSpPr>
        <p:spPr>
          <a:xfrm>
            <a:off x="4955764" y="3761833"/>
            <a:ext cx="1336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400" dirty="0">
                <a:solidFill>
                  <a:srgbClr val="FF0000"/>
                </a:solidFill>
              </a:rPr>
              <a:t>0 dB, NPSD = 1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2AE3A3-1C0F-41F2-B453-61262105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Bandwidth Calculation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2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D394D-5D5C-4706-BD26-BC69BA596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altLang="zh-CN" dirty="0"/>
              <a:t>BW = 1*Bit rate</a:t>
            </a:r>
          </a:p>
          <a:p>
            <a:pPr marL="0" indent="0" algn="ctr">
              <a:buNone/>
            </a:pPr>
            <a:endParaRPr lang="en-CA" altLang="zh-CN" dirty="0"/>
          </a:p>
          <a:p>
            <a:pPr marL="0" indent="0">
              <a:buNone/>
            </a:pPr>
            <a:r>
              <a:rPr lang="en-CA" altLang="zh-CN" dirty="0"/>
              <a:t>Bit rate range: 128 kbps – 512 kbps</a:t>
            </a:r>
          </a:p>
          <a:p>
            <a:pPr marL="0" indent="0">
              <a:buNone/>
            </a:pPr>
            <a:r>
              <a:rPr lang="en-CA" altLang="zh-CN" dirty="0"/>
              <a:t>Bandwidth range: 128 kHz – 512 kHz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77A89D-582A-40BA-AE21-66E92F92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Bandwidth Calculation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109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DBF60-0918-44B6-B1F2-9075E8739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162070"/>
            <a:ext cx="2002054" cy="1781175"/>
          </a:xfrm>
        </p:spPr>
        <p:txBody>
          <a:bodyPr>
            <a:normAutofit/>
          </a:bodyPr>
          <a:lstStyle/>
          <a:p>
            <a:r>
              <a:rPr lang="en-CA" altLang="zh-CN" sz="2800" dirty="0">
                <a:solidFill>
                  <a:srgbClr val="FFFFFF"/>
                </a:solidFill>
              </a:rPr>
              <a:t>Signal-to-Noise-Ratio (SNR)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8886B6-E0B0-4784-93D3-8CB91E2173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7318" y="3293538"/>
                <a:ext cx="3052305" cy="30598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CA" altLang="zh-CN" sz="1400" dirty="0"/>
              </a:p>
              <a:p>
                <a:pPr marL="0" indent="0">
                  <a:buNone/>
                </a:pPr>
                <a:r>
                  <a:rPr lang="en-CA" altLang="zh-CN" sz="1400" dirty="0"/>
                  <a:t>SNR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sz="1400" b="0" i="1">
                            <a:latin typeface="Cambria Math" panose="02040503050406030204" pitchFamily="18" charset="0"/>
                          </a:rPr>
                          <m:t>𝑆𝑖𝑔𝑛𝑎𝑙</m:t>
                        </m:r>
                        <m:r>
                          <a:rPr lang="en-CA" altLang="zh-CN" sz="1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sz="1400" b="0" i="1">
                            <a:latin typeface="Cambria Math" panose="02040503050406030204" pitchFamily="18" charset="0"/>
                          </a:rPr>
                          <m:t>𝑝𝑜𝑤𝑒𝑟</m:t>
                        </m:r>
                      </m:num>
                      <m:den>
                        <m:r>
                          <a:rPr lang="en-CA" altLang="zh-CN" sz="1400" b="0" i="1">
                            <a:latin typeface="Cambria Math" panose="02040503050406030204" pitchFamily="18" charset="0"/>
                          </a:rPr>
                          <m:t>𝑁𝑜𝑖𝑠𝑒</m:t>
                        </m:r>
                        <m:r>
                          <a:rPr lang="en-CA" altLang="zh-CN" sz="14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sz="1400" b="0" i="1">
                            <a:latin typeface="Cambria Math" panose="02040503050406030204" pitchFamily="18" charset="0"/>
                          </a:rPr>
                          <m:t>𝑝𝑜𝑤𝑒𝑟</m:t>
                        </m:r>
                      </m:den>
                    </m:f>
                  </m:oMath>
                </a14:m>
                <a:endParaRPr lang="en-CA" altLang="zh-CN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sz="14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altLang="zh-CN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1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A" altLang="zh-CN" sz="14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altLang="zh-CN" sz="14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altLang="zh-CN" sz="1400" b="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CA" altLang="zh-CN" sz="1400" b="0" i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CA" altLang="zh-CN" sz="1400" b="0" i="0">
                          <a:latin typeface="Cambria Math" panose="02040503050406030204" pitchFamily="18" charset="0"/>
                        </a:rPr>
                        <m:t>Modulation</m:t>
                      </m:r>
                      <m:r>
                        <a:rPr lang="en-CA" altLang="zh-CN" sz="14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CA" altLang="zh-CN" sz="1400" b="0" i="0">
                          <a:latin typeface="Cambria Math" panose="02040503050406030204" pitchFamily="18" charset="0"/>
                        </a:rPr>
                        <m:t>Efficiency</m:t>
                      </m:r>
                    </m:oMath>
                  </m:oMathPara>
                </a14:m>
                <a:endParaRPr lang="en-CA" altLang="zh-CN" sz="1400" dirty="0"/>
              </a:p>
              <a:p>
                <a:pPr marL="0" indent="0">
                  <a:buNone/>
                </a:pPr>
                <a:endParaRPr lang="en-CA" altLang="zh-CN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CA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1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altLang="zh-CN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altLang="zh-CN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altLang="zh-CN" sz="1400" dirty="0"/>
                  <a:t>: Normalized SNR (SNR per bit)</a:t>
                </a:r>
              </a:p>
              <a:p>
                <a:pPr marL="0" indent="0">
                  <a:buNone/>
                </a:pPr>
                <a:endParaRPr lang="zh-CN" altLang="en-US" sz="1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8886B6-E0B0-4784-93D3-8CB91E217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318" y="3293538"/>
                <a:ext cx="3052305" cy="3059884"/>
              </a:xfrm>
              <a:blipFill>
                <a:blip r:embed="rId2"/>
                <a:stretch>
                  <a:fillRect l="-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77FD9F0-6847-4F0C-9A87-A39BE0FB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341" y="1351583"/>
            <a:ext cx="5876659" cy="486293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F71B2DD-C4A9-4394-A668-E73559D2E772}"/>
              </a:ext>
            </a:extLst>
          </p:cNvPr>
          <p:cNvSpPr txBox="1">
            <a:spLocks/>
          </p:cNvSpPr>
          <p:nvPr/>
        </p:nvSpPr>
        <p:spPr>
          <a:xfrm>
            <a:off x="3430184" y="972557"/>
            <a:ext cx="5661700" cy="379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CA" altLang="zh-CN" sz="1400" dirty="0"/>
              <a:t>Bit-error-rate Vs Eb/No for various modulation schemes</a:t>
            </a:r>
            <a:endParaRPr lang="zh-CN" altLang="en-US" sz="1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D6ECD26-8296-462F-A0B6-864FF91B0CBA}"/>
              </a:ext>
            </a:extLst>
          </p:cNvPr>
          <p:cNvSpPr/>
          <p:nvPr/>
        </p:nvSpPr>
        <p:spPr>
          <a:xfrm>
            <a:off x="6457654" y="4150335"/>
            <a:ext cx="402715" cy="379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51E097-5605-4BE9-8EF5-193308D9270D}"/>
                  </a:ext>
                </a:extLst>
              </p:cNvPr>
              <p:cNvSpPr txBox="1"/>
              <p:nvPr/>
            </p:nvSpPr>
            <p:spPr>
              <a:xfrm>
                <a:off x="4881716" y="4164548"/>
                <a:ext cx="1568220" cy="42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altLang="zh-CN" sz="1400" dirty="0">
                    <a:solidFill>
                      <a:srgbClr val="FF0000"/>
                    </a:solidFill>
                  </a:rPr>
                  <a:t>BER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CA" altLang="zh-CN" sz="1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A" altLang="zh-CN" sz="1400" dirty="0">
                    <a:solidFill>
                      <a:srgbClr val="FF0000"/>
                    </a:solidFill>
                  </a:rPr>
                  <a:t> =10</a:t>
                </a:r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51E097-5605-4BE9-8EF5-193308D92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16" y="4164548"/>
                <a:ext cx="1568220" cy="424860"/>
              </a:xfrm>
              <a:prstGeom prst="rect">
                <a:avLst/>
              </a:prstGeom>
              <a:blipFill>
                <a:blip r:embed="rId4"/>
                <a:stretch>
                  <a:fillRect l="-1167" r="-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67126AE4-8203-43BC-9DD4-E39C486A7FA8}"/>
              </a:ext>
            </a:extLst>
          </p:cNvPr>
          <p:cNvSpPr txBox="1"/>
          <p:nvPr/>
        </p:nvSpPr>
        <p:spPr>
          <a:xfrm>
            <a:off x="5030690" y="3956801"/>
            <a:ext cx="1568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400" dirty="0">
                <a:solidFill>
                  <a:srgbClr val="FF0000"/>
                </a:solidFill>
              </a:rPr>
              <a:t>GMSK (BT = 0.35)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7954152-FE21-4A94-890D-974B3BE05E82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SNR Calculation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363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0E4947-0DF3-4B8C-8393-2B379C1D01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CA" altLang="zh-CN" dirty="0"/>
                  <a:t>Required SNR </a:t>
                </a:r>
              </a:p>
              <a:p>
                <a:pPr marL="0" indent="0" algn="ctr">
                  <a:buNone/>
                </a:pPr>
                <a:r>
                  <a:rPr lang="en-CA" altLang="zh-C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CA" altLang="zh-CN">
                        <a:latin typeface="Cambria Math" panose="02040503050406030204" pitchFamily="18" charset="0"/>
                      </a:rPr>
                      <m:t> ∗</m:t>
                    </m:r>
                    <m:r>
                      <m:rPr>
                        <m:sty m:val="p"/>
                      </m:rPr>
                      <a:rPr lang="en-CA" altLang="zh-CN">
                        <a:latin typeface="Cambria Math" panose="02040503050406030204" pitchFamily="18" charset="0"/>
                      </a:rPr>
                      <m:t>Modulation</m:t>
                    </m:r>
                    <m:r>
                      <a:rPr lang="en-CA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altLang="zh-CN">
                        <a:latin typeface="Cambria Math" panose="02040503050406030204" pitchFamily="18" charset="0"/>
                      </a:rPr>
                      <m:t>Efficiency</m:t>
                    </m:r>
                  </m:oMath>
                </a14:m>
                <a:endParaRPr lang="en-CA" altLang="zh-CN" dirty="0"/>
              </a:p>
              <a:p>
                <a:pPr marL="0" indent="0" algn="ctr">
                  <a:buNone/>
                </a:pPr>
                <a:r>
                  <a:rPr lang="en-CA" altLang="zh-CN" dirty="0"/>
                  <a:t>=10 *1 = 10 =10dB</a:t>
                </a:r>
              </a:p>
              <a:p>
                <a:pPr marL="0" indent="0">
                  <a:buNone/>
                </a:pPr>
                <a:r>
                  <a:rPr lang="en-CA" altLang="zh-CN" dirty="0"/>
                  <a:t>To verify:</a:t>
                </a:r>
              </a:p>
              <a:p>
                <a:pPr marL="0" indent="0">
                  <a:buNone/>
                </a:pPr>
                <a:r>
                  <a:rPr lang="en-CA" altLang="zh-CN" dirty="0"/>
                  <a:t>Calculate SNR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𝑆𝑖𝑔𝑛𝑎𝑙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𝑝𝑜𝑤𝑒𝑟</m:t>
                        </m:r>
                      </m:num>
                      <m:den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𝑁𝑜𝑖𝑠𝑒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𝑝𝑜𝑤𝑒𝑟</m:t>
                        </m:r>
                      </m:den>
                    </m:f>
                  </m:oMath>
                </a14:m>
                <a:endParaRPr lang="en-CA" altLang="zh-CN" dirty="0"/>
              </a:p>
              <a:p>
                <a:pPr marL="0" indent="0">
                  <a:buNone/>
                </a:pPr>
                <a:r>
                  <a:rPr lang="en-CA" altLang="zh-CN" dirty="0"/>
                  <a:t>Use parameters from antennas and transceivers.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0E4947-0DF3-4B8C-8393-2B379C1D01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752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5FB3AAD-9881-46FE-B7B2-24DE2A99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Required SNR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506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E24230-64E8-4739-9C0A-A887D388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880"/>
            <a:ext cx="9144000" cy="3952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8557CFA-676D-47BB-AFB9-8DE5D901D6FE}"/>
                  </a:ext>
                </a:extLst>
              </p:cNvPr>
              <p:cNvSpPr txBox="1"/>
              <p:nvPr/>
            </p:nvSpPr>
            <p:spPr>
              <a:xfrm>
                <a:off x="1786160" y="1970442"/>
                <a:ext cx="2553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𝑟𝑎𝑛𝑠𝑚𝑖𝑡𝑡𝑒𝑑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8557CFA-676D-47BB-AFB9-8DE5D901D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160" y="1970442"/>
                <a:ext cx="2553688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4011133-F39C-4712-800D-89ECAAC8360E}"/>
                  </a:ext>
                </a:extLst>
              </p:cNvPr>
              <p:cNvSpPr txBox="1"/>
              <p:nvPr/>
            </p:nvSpPr>
            <p:spPr>
              <a:xfrm>
                <a:off x="3881068" y="2229354"/>
                <a:ext cx="25536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𝑟𝑜𝑝𝑎𝑔𝑎𝑡𝑖𝑜𝑛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𝑙𝑜𝑠𝑠𝑒𝑠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4011133-F39C-4712-800D-89ECAAC83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068" y="2229354"/>
                <a:ext cx="255368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31017D8-5490-46C7-965E-5DC64009F6D8}"/>
                  </a:ext>
                </a:extLst>
              </p:cNvPr>
              <p:cNvSpPr txBox="1"/>
              <p:nvPr/>
            </p:nvSpPr>
            <p:spPr>
              <a:xfrm>
                <a:off x="5861479" y="2644002"/>
                <a:ext cx="2553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𝑒𝑐𝑒𝑖𝑣𝑒𝑑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31017D8-5490-46C7-965E-5DC64009F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79" y="2644002"/>
                <a:ext cx="2553688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C5663B-706A-431A-8C33-BEC4C9C9B1B9}"/>
                  </a:ext>
                </a:extLst>
              </p:cNvPr>
              <p:cNvSpPr txBox="1"/>
              <p:nvPr/>
            </p:nvSpPr>
            <p:spPr>
              <a:xfrm>
                <a:off x="6530300" y="3713083"/>
                <a:ext cx="2553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𝑦𝑠𝑡𝑒𝑚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𝑁𝑜𝑖𝑠𝑒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C5663B-706A-431A-8C33-BEC4C9C9B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00" y="3713083"/>
                <a:ext cx="25536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417465DD-2189-4504-A871-0563AD0C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Basic Link Path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63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1403CF4-0324-4BF5-9246-A5336F11816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95608" y="93572"/>
                <a:ext cx="8229600" cy="1143000"/>
              </a:xfrm>
            </p:spPr>
            <p:txBody>
              <a:bodyPr>
                <a:normAutofit fontScale="90000"/>
              </a:bodyPr>
              <a:lstStyle/>
              <a:p>
                <a:pPr algn="l"/>
                <a:r>
                  <a:rPr lang="en-US" altLang="zh-CN" b="1" dirty="0">
                    <a:solidFill>
                      <a:srgbClr val="3C1B7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Antenna Received Power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3C1B7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3C1B7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3C1B71"/>
                            </a:solidFill>
                            <a:latin typeface="Cambria Math" panose="02040503050406030204" pitchFamily="18" charset="0"/>
                          </a:rPr>
                          <m:t>𝒓𝒆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3C1B7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altLang="en-US" b="1" dirty="0">
                  <a:solidFill>
                    <a:srgbClr val="3C1B7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71403CF4-0324-4BF5-9246-A5336F118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5608" y="93572"/>
                <a:ext cx="8229600" cy="1143000"/>
              </a:xfrm>
              <a:blipFill>
                <a:blip r:embed="rId2"/>
                <a:stretch>
                  <a:fillRect l="-2667" b="-37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E6A408-E27E-449E-9ED7-711D1EA39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36572"/>
                <a:ext cx="8229600" cy="488959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altLang="zh-CN" sz="3800" dirty="0">
                    <a:solidFill>
                      <a:srgbClr val="FF0000"/>
                    </a:solidFill>
                  </a:rPr>
                  <a:t>P</a:t>
                </a:r>
                <a:r>
                  <a:rPr lang="en-US" altLang="zh-CN" sz="3800" baseline="-25000" dirty="0">
                    <a:solidFill>
                      <a:srgbClr val="FF0000"/>
                    </a:solidFill>
                  </a:rPr>
                  <a:t>re</a:t>
                </a:r>
                <a:r>
                  <a:rPr lang="en-US" altLang="zh-CN" sz="38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zh-CN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zh-CN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(4∗</m:t>
                            </m:r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3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3800" dirty="0"/>
              </a:p>
              <a:p>
                <a:pPr marL="0" indent="0" algn="ctr">
                  <a:buNone/>
                </a:pPr>
                <a:endParaRPr lang="zh-CN" altLang="zh-CN" sz="3800" dirty="0"/>
              </a:p>
              <a:p>
                <a:pPr marL="0" indent="0">
                  <a:buNone/>
                </a:pPr>
                <a:r>
                  <a:rPr lang="en-US" altLang="zh-CN" sz="3800" dirty="0"/>
                  <a:t>Pt: power transmitted = 30 dBm = 1W</a:t>
                </a:r>
                <a:endParaRPr lang="zh-CN" altLang="zh-CN" sz="3800" dirty="0"/>
              </a:p>
              <a:p>
                <a:pPr marL="0" indent="0">
                  <a:buNone/>
                </a:pPr>
                <a:r>
                  <a:rPr lang="en-US" altLang="zh-CN" sz="3800" dirty="0"/>
                  <a:t>Gr: </a:t>
                </a:r>
                <a:r>
                  <a:rPr lang="en-US" altLang="zh-CN" sz="3800" dirty="0" err="1"/>
                  <a:t>tansmitting</a:t>
                </a:r>
                <a:r>
                  <a:rPr lang="en-US" altLang="zh-CN" sz="3800" dirty="0"/>
                  <a:t> antenna gain = 8.2 </a:t>
                </a:r>
                <a:r>
                  <a:rPr lang="en-US" altLang="zh-CN" sz="3800" dirty="0" err="1"/>
                  <a:t>dBi</a:t>
                </a:r>
                <a:r>
                  <a:rPr lang="en-US" altLang="zh-CN" sz="3800" dirty="0"/>
                  <a:t> = 6.61</a:t>
                </a:r>
                <a:endParaRPr lang="zh-CN" altLang="zh-CN" sz="3800" dirty="0"/>
              </a:p>
              <a:p>
                <a:pPr marL="0" indent="0">
                  <a:buNone/>
                </a:pPr>
                <a:r>
                  <a:rPr lang="en-US" altLang="zh-CN" sz="3800" dirty="0"/>
                  <a:t>Gt: receiver antenna gain = 30.8 </a:t>
                </a:r>
                <a:r>
                  <a:rPr lang="en-US" altLang="zh-CN" sz="3800" dirty="0" err="1"/>
                  <a:t>dBi</a:t>
                </a:r>
                <a:r>
                  <a:rPr lang="en-US" altLang="zh-CN" sz="3800" dirty="0"/>
                  <a:t> = 1200</a:t>
                </a:r>
                <a:endParaRPr lang="zh-CN" altLang="zh-CN" sz="3800" dirty="0"/>
              </a:p>
              <a:p>
                <a:pPr marL="0" indent="0">
                  <a:buNone/>
                </a:pPr>
                <a:r>
                  <a:rPr lang="en-US" altLang="zh-CN" sz="3800" dirty="0"/>
                  <a:t>λ: wavelength = 0.136 m </a:t>
                </a:r>
                <a:endParaRPr lang="zh-CN" altLang="zh-CN" sz="3800" dirty="0"/>
              </a:p>
              <a:p>
                <a:pPr marL="0" indent="0">
                  <a:buNone/>
                </a:pPr>
                <a:r>
                  <a:rPr lang="en-US" altLang="zh-CN" sz="3800" dirty="0"/>
                  <a:t>d: Distance between Earth and </a:t>
                </a:r>
                <a:r>
                  <a:rPr lang="en-US" altLang="zh-CN" sz="3800" dirty="0" err="1"/>
                  <a:t>CubSat</a:t>
                </a:r>
                <a:r>
                  <a:rPr lang="en-US" altLang="zh-CN" sz="3800" dirty="0"/>
                  <a:t> = 408 km</a:t>
                </a:r>
                <a:endParaRPr lang="zh-CN" altLang="zh-CN" sz="3800" dirty="0"/>
              </a:p>
              <a:p>
                <a:pPr marL="0" indent="0">
                  <a:buNone/>
                </a:pPr>
                <a:r>
                  <a:rPr lang="en-US" altLang="zh-CN" sz="3800" dirty="0"/>
                  <a:t> </a:t>
                </a:r>
                <a:endParaRPr lang="zh-CN" altLang="zh-CN" sz="3800" dirty="0"/>
              </a:p>
              <a:p>
                <a:pPr marL="0" indent="0">
                  <a:buNone/>
                </a:pPr>
                <a:r>
                  <a:rPr lang="en-US" altLang="zh-CN" sz="3800" dirty="0"/>
                  <a:t>P</a:t>
                </a:r>
                <a:r>
                  <a:rPr lang="en-US" altLang="zh-CN" sz="3800" baseline="-25000" dirty="0"/>
                  <a:t>re</a:t>
                </a:r>
                <a:r>
                  <a:rPr lang="en-US" altLang="zh-CN" sz="3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1∗6.</m:t>
                        </m:r>
                        <m:r>
                          <a:rPr lang="en-US" altLang="zh-CN" sz="3800" b="0" i="1" smtClean="0">
                            <a:latin typeface="Cambria Math" panose="02040503050406030204" pitchFamily="18" charset="0"/>
                          </a:rPr>
                          <m:t>61</m:t>
                        </m:r>
                        <m:r>
                          <a:rPr lang="en-US" altLang="zh-CN" sz="3800" i="1">
                            <a:latin typeface="Cambria Math" panose="02040503050406030204" pitchFamily="18" charset="0"/>
                          </a:rPr>
                          <m:t>∗1200∗</m:t>
                        </m:r>
                        <m:sSup>
                          <m:sSupPr>
                            <m:ctrlPr>
                              <a:rPr lang="zh-CN" altLang="zh-CN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800" i="1">
                                <a:latin typeface="Cambria Math" panose="02040503050406030204" pitchFamily="18" charset="0"/>
                              </a:rPr>
                              <m:t>0.136</m:t>
                            </m:r>
                          </m:e>
                          <m:sup>
                            <m:r>
                              <a:rPr lang="en-US" altLang="zh-CN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zh-CN" sz="3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800" i="1">
                                <a:latin typeface="Cambria Math" panose="02040503050406030204" pitchFamily="18" charset="0"/>
                              </a:rPr>
                              <m:t>(4∗</m:t>
                            </m:r>
                            <m:r>
                              <a:rPr lang="en-US" altLang="zh-CN" sz="3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3800" i="1">
                                <a:latin typeface="Cambria Math" panose="02040503050406030204" pitchFamily="18" charset="0"/>
                              </a:rPr>
                              <m:t>∗408000)</m:t>
                            </m:r>
                          </m:e>
                          <m:sup>
                            <m:r>
                              <a:rPr lang="en-US" altLang="zh-CN" sz="3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3800" dirty="0"/>
                  <a:t> = 2.512*10</a:t>
                </a:r>
                <a:r>
                  <a:rPr lang="en-US" altLang="zh-CN" sz="3800" baseline="30000" dirty="0"/>
                  <a:t>-12</a:t>
                </a:r>
                <a:r>
                  <a:rPr lang="en-US" altLang="zh-CN" sz="3800" dirty="0"/>
                  <a:t> W = -116 </a:t>
                </a:r>
                <a:r>
                  <a:rPr lang="en-US" altLang="zh-CN" sz="3800" dirty="0" err="1"/>
                  <a:t>dBW</a:t>
                </a:r>
                <a:endParaRPr lang="zh-CN" altLang="zh-CN" sz="3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FE6A408-E27E-449E-9ED7-711D1EA39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36572"/>
                <a:ext cx="8229600" cy="4889591"/>
              </a:xfrm>
              <a:blipFill>
                <a:blip r:embed="rId3"/>
                <a:stretch>
                  <a:fillRect l="-1556" t="-3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6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540C3-405A-478C-B90E-31F3DF83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3C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Noise Power</a:t>
            </a:r>
            <a:endParaRPr lang="zh-CN" altLang="en-US" b="1" dirty="0">
              <a:solidFill>
                <a:srgbClr val="3C1B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1EAF3-920A-4EBC-B565-E03B3811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 err="1"/>
              <a:t>N</a:t>
            </a:r>
            <a:r>
              <a:rPr lang="en-US" altLang="zh-CN" baseline="-25000" dirty="0" err="1"/>
              <a:t>sys</a:t>
            </a:r>
            <a:r>
              <a:rPr lang="en-US" altLang="zh-CN" dirty="0"/>
              <a:t> = </a:t>
            </a:r>
            <a:r>
              <a:rPr lang="en-US" altLang="zh-CN" dirty="0" err="1"/>
              <a:t>KT</a:t>
            </a:r>
            <a:r>
              <a:rPr lang="en-US" altLang="zh-CN" baseline="-25000" dirty="0" err="1"/>
              <a:t>sys</a:t>
            </a:r>
            <a:r>
              <a:rPr lang="en-US" altLang="zh-CN" dirty="0" err="1"/>
              <a:t>B</a:t>
            </a:r>
            <a:endParaRPr lang="en-US" altLang="zh-CN" dirty="0"/>
          </a:p>
          <a:p>
            <a:pPr marL="0" indent="0" algn="ctr">
              <a:buNone/>
            </a:pPr>
            <a:endParaRPr lang="zh-CN" altLang="zh-CN" dirty="0"/>
          </a:p>
          <a:p>
            <a:r>
              <a:rPr lang="en-US" altLang="zh-CN" sz="2800" dirty="0"/>
              <a:t>K: Boltzmann's Constant = 1.38*10</a:t>
            </a:r>
            <a:r>
              <a:rPr lang="en-US" altLang="zh-CN" sz="2800" baseline="30000" dirty="0"/>
              <a:t>-23</a:t>
            </a:r>
            <a:r>
              <a:rPr lang="en-US" altLang="zh-CN" sz="2800" dirty="0"/>
              <a:t> J/K</a:t>
            </a:r>
            <a:endParaRPr lang="zh-CN" altLang="zh-CN" sz="2800" dirty="0"/>
          </a:p>
          <a:p>
            <a:r>
              <a:rPr lang="en-US" altLang="zh-CN" sz="2800" dirty="0" err="1"/>
              <a:t>T</a:t>
            </a:r>
            <a:r>
              <a:rPr lang="en-US" altLang="zh-CN" sz="2800" baseline="-25000" dirty="0" err="1"/>
              <a:t>sys</a:t>
            </a:r>
            <a:r>
              <a:rPr lang="en-US" altLang="zh-CN" sz="2800" dirty="0"/>
              <a:t>: Antenna system noise temperature in Kelvin</a:t>
            </a:r>
            <a:endParaRPr lang="zh-CN" altLang="zh-CN" sz="2800" dirty="0"/>
          </a:p>
          <a:p>
            <a:r>
              <a:rPr lang="en-US" altLang="zh-CN" sz="2800" dirty="0"/>
              <a:t>B: Bandwidth </a:t>
            </a:r>
            <a:endParaRPr lang="zh-CN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70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ç¸å³å¾ç">
            <a:extLst>
              <a:ext uri="{FF2B5EF4-FFF2-40B4-BE49-F238E27FC236}">
                <a16:creationId xmlns:a16="http://schemas.microsoft.com/office/drawing/2014/main" id="{6786A9E7-1BAB-4EFB-B8EF-B30AE474BD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49" y="1760869"/>
            <a:ext cx="6163800" cy="8738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B9D3CF3-A8C0-478B-98D5-0FC7AB6A7A3B}"/>
              </a:ext>
            </a:extLst>
          </p:cNvPr>
          <p:cNvSpPr/>
          <p:nvPr/>
        </p:nvSpPr>
        <p:spPr>
          <a:xfrm>
            <a:off x="2461982" y="1390462"/>
            <a:ext cx="3253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Typical antenna receiving system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090388-B342-476B-A509-2FB2F27317A1}"/>
              </a:ext>
            </a:extLst>
          </p:cNvPr>
          <p:cNvSpPr/>
          <p:nvPr/>
        </p:nvSpPr>
        <p:spPr>
          <a:xfrm>
            <a:off x="570908" y="2791549"/>
            <a:ext cx="6644798" cy="35675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dirty="0"/>
              <a:t>Receiver internal noise temperature:</a:t>
            </a:r>
            <a:endParaRPr lang="en-US" altLang="zh-CN" kern="1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30480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kern="1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Tt + (Lt)T</a:t>
            </a:r>
            <a:r>
              <a:rPr lang="en-US" altLang="zh-CN" kern="1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+ (L</a:t>
            </a:r>
            <a:r>
              <a:rPr lang="en-US" altLang="zh-CN" kern="1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/G</a:t>
            </a:r>
            <a:r>
              <a:rPr lang="en-US" altLang="zh-CN" kern="1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RF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)T</a:t>
            </a:r>
            <a:r>
              <a:rPr lang="en-US" altLang="zh-CN" kern="1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+ (L</a:t>
            </a:r>
            <a:r>
              <a:rPr lang="en-US" altLang="zh-CN" kern="1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kern="1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kern="100" baseline="-25000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/G</a:t>
            </a:r>
            <a:r>
              <a:rPr lang="en-US" altLang="zh-CN" kern="1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lang="en-US" altLang="zh-CN" kern="1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)T</a:t>
            </a:r>
            <a:r>
              <a:rPr lang="en-US" altLang="zh-CN" kern="100" baseline="-250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IF</a:t>
            </a:r>
          </a:p>
          <a:p>
            <a:pPr indent="304800">
              <a:lnSpc>
                <a:spcPct val="150000"/>
              </a:lnSpc>
            </a:pPr>
            <a:r>
              <a:rPr lang="en-US" altLang="zh-CN" dirty="0"/>
              <a:t>Passive attenuator feedline &amp; mixer:</a:t>
            </a:r>
          </a:p>
          <a:p>
            <a:pPr indent="304800" algn="ctr">
              <a:lnSpc>
                <a:spcPct val="150000"/>
              </a:lnSpc>
            </a:pPr>
            <a:r>
              <a:rPr lang="en-US" altLang="zh-CN" dirty="0"/>
              <a:t>T</a:t>
            </a:r>
            <a:r>
              <a:rPr lang="en-US" altLang="zh-CN" baseline="-25000" dirty="0"/>
              <a:t>t</a:t>
            </a:r>
            <a:r>
              <a:rPr lang="en-US" altLang="zh-CN" dirty="0"/>
              <a:t> = (L</a:t>
            </a:r>
            <a:r>
              <a:rPr lang="en-US" altLang="zh-CN" baseline="-25000" dirty="0"/>
              <a:t>t</a:t>
            </a:r>
            <a:r>
              <a:rPr lang="en-US" altLang="zh-CN" dirty="0"/>
              <a:t>-1)T</a:t>
            </a:r>
            <a:r>
              <a:rPr lang="en-US" altLang="zh-CN" baseline="-25000" dirty="0"/>
              <a:t>0</a:t>
            </a:r>
            <a:r>
              <a:rPr lang="en-US" altLang="zh-CN" dirty="0"/>
              <a:t> , T</a:t>
            </a:r>
            <a:r>
              <a:rPr lang="en-US" altLang="zh-CN" baseline="-25000" dirty="0"/>
              <a:t>m</a:t>
            </a:r>
            <a:r>
              <a:rPr lang="en-US" altLang="zh-CN" dirty="0"/>
              <a:t> = (L</a:t>
            </a:r>
            <a:r>
              <a:rPr lang="en-US" altLang="zh-CN" baseline="-25000" dirty="0"/>
              <a:t>m</a:t>
            </a:r>
            <a:r>
              <a:rPr lang="en-US" altLang="zh-CN" dirty="0"/>
              <a:t>-1)T</a:t>
            </a:r>
            <a:r>
              <a:rPr lang="en-US" altLang="zh-CN" baseline="-25000" dirty="0"/>
              <a:t>0</a:t>
            </a:r>
          </a:p>
          <a:p>
            <a:pPr indent="304800" algn="ctr">
              <a:lnSpc>
                <a:spcPct val="150000"/>
              </a:lnSpc>
            </a:pPr>
            <a:endParaRPr lang="en-US" altLang="zh-CN" baseline="-25000" dirty="0"/>
          </a:p>
          <a:p>
            <a:r>
              <a:rPr lang="en-US" altLang="zh-CN" dirty="0"/>
              <a:t>T</a:t>
            </a:r>
            <a:r>
              <a:rPr lang="en-US" altLang="zh-CN" baseline="-25000" dirty="0"/>
              <a:t>0</a:t>
            </a:r>
            <a:r>
              <a:rPr lang="en-US" altLang="zh-CN" dirty="0"/>
              <a:t> = physical temperature of receiver components</a:t>
            </a:r>
            <a:endParaRPr lang="zh-CN" altLang="zh-CN" dirty="0"/>
          </a:p>
          <a:p>
            <a:r>
              <a:rPr lang="en-US" altLang="zh-CN" dirty="0"/>
              <a:t>L</a:t>
            </a:r>
            <a:r>
              <a:rPr lang="en-US" altLang="zh-CN" baseline="-25000" dirty="0"/>
              <a:t>t</a:t>
            </a:r>
            <a:r>
              <a:rPr lang="en-US" altLang="zh-CN" dirty="0"/>
              <a:t>/</a:t>
            </a:r>
            <a:r>
              <a:rPr lang="en-US" altLang="zh-CN" dirty="0" err="1"/>
              <a:t>L</a:t>
            </a:r>
            <a:r>
              <a:rPr lang="en-US" altLang="zh-CN" baseline="-25000" dirty="0" err="1"/>
              <a:t>m</a:t>
            </a:r>
            <a:r>
              <a:rPr lang="en-US" altLang="zh-CN" dirty="0"/>
              <a:t>: loss(attenuation) factor of feeder line and mixer</a:t>
            </a:r>
            <a:endParaRPr lang="zh-CN" altLang="zh-CN" dirty="0"/>
          </a:p>
          <a:p>
            <a:r>
              <a:rPr lang="en-US" altLang="zh-CN" dirty="0"/>
              <a:t>G</a:t>
            </a:r>
            <a:r>
              <a:rPr lang="en-US" altLang="zh-CN" baseline="-25000" dirty="0"/>
              <a:t>RF</a:t>
            </a:r>
            <a:r>
              <a:rPr lang="en-US" altLang="zh-CN" dirty="0"/>
              <a:t>: gain of RF amplifier</a:t>
            </a:r>
            <a:endParaRPr lang="zh-CN" altLang="zh-CN" dirty="0"/>
          </a:p>
          <a:p>
            <a:pPr indent="304800">
              <a:lnSpc>
                <a:spcPct val="150000"/>
              </a:lnSpc>
            </a:pPr>
            <a:endParaRPr lang="zh-CN" altLang="zh-CN" dirty="0"/>
          </a:p>
          <a:p>
            <a:pPr indent="304800" algn="ctr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FA3CA3-1D80-4293-89AE-021489F0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b="1" dirty="0">
                <a:solidFill>
                  <a:srgbClr val="3C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Noise Temperature</a:t>
            </a:r>
          </a:p>
        </p:txBody>
      </p:sp>
    </p:spTree>
    <p:extLst>
      <p:ext uri="{BB962C8B-B14F-4D97-AF65-F5344CB8AC3E}">
        <p14:creationId xmlns:p14="http://schemas.microsoft.com/office/powerpoint/2010/main" val="208889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4C757-8297-4CE2-9EFF-6D8509B1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D8D327A-13DF-4099-A74E-646000C1A2F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62444" y="261545"/>
          <a:ext cx="8229600" cy="28915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917">
                  <a:extLst>
                    <a:ext uri="{9D8B030D-6E8A-4147-A177-3AD203B41FA5}">
                      <a16:colId xmlns:a16="http://schemas.microsoft.com/office/drawing/2014/main" val="1948703499"/>
                    </a:ext>
                  </a:extLst>
                </a:gridCol>
                <a:gridCol w="1318681">
                  <a:extLst>
                    <a:ext uri="{9D8B030D-6E8A-4147-A177-3AD203B41FA5}">
                      <a16:colId xmlns:a16="http://schemas.microsoft.com/office/drawing/2014/main" val="3920594046"/>
                    </a:ext>
                  </a:extLst>
                </a:gridCol>
                <a:gridCol w="2150964">
                  <a:extLst>
                    <a:ext uri="{9D8B030D-6E8A-4147-A177-3AD203B41FA5}">
                      <a16:colId xmlns:a16="http://schemas.microsoft.com/office/drawing/2014/main" val="1792665969"/>
                    </a:ext>
                  </a:extLst>
                </a:gridCol>
                <a:gridCol w="506666">
                  <a:extLst>
                    <a:ext uri="{9D8B030D-6E8A-4147-A177-3AD203B41FA5}">
                      <a16:colId xmlns:a16="http://schemas.microsoft.com/office/drawing/2014/main" val="556931233"/>
                    </a:ext>
                  </a:extLst>
                </a:gridCol>
                <a:gridCol w="607999">
                  <a:extLst>
                    <a:ext uri="{9D8B030D-6E8A-4147-A177-3AD203B41FA5}">
                      <a16:colId xmlns:a16="http://schemas.microsoft.com/office/drawing/2014/main" val="3507893427"/>
                    </a:ext>
                  </a:extLst>
                </a:gridCol>
                <a:gridCol w="607999">
                  <a:extLst>
                    <a:ext uri="{9D8B030D-6E8A-4147-A177-3AD203B41FA5}">
                      <a16:colId xmlns:a16="http://schemas.microsoft.com/office/drawing/2014/main" val="2426903763"/>
                    </a:ext>
                  </a:extLst>
                </a:gridCol>
                <a:gridCol w="1675374">
                  <a:extLst>
                    <a:ext uri="{9D8B030D-6E8A-4147-A177-3AD203B41FA5}">
                      <a16:colId xmlns:a16="http://schemas.microsoft.com/office/drawing/2014/main" val="1228667233"/>
                    </a:ext>
                  </a:extLst>
                </a:gridCol>
              </a:tblGrid>
              <a:tr h="42266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effectLst/>
                        </a:rPr>
                        <a:t>System Noise Temperature and Power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775653"/>
                  </a:ext>
                </a:extLst>
              </a:tr>
              <a:tr h="402535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Antenna Noise Temperature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 dirty="0">
                          <a:effectLst/>
                        </a:rPr>
                        <a:t>T</a:t>
                      </a:r>
                      <a:r>
                        <a:rPr lang="en-CA" sz="1100" b="1" u="none" strike="noStrike" baseline="-25000" dirty="0">
                          <a:effectLst/>
                        </a:rPr>
                        <a:t>A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Main lobe &amp; side lobes 100% effiency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</a:rPr>
                        <a:t>103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K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</a:rPr>
                        <a:t>20.13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From the graph below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extLst>
                  <a:ext uri="{0D108BD9-81ED-4DB2-BD59-A6C34878D82A}">
                    <a16:rowId xmlns:a16="http://schemas.microsoft.com/office/drawing/2014/main" val="2245292497"/>
                  </a:ext>
                </a:extLst>
              </a:tr>
              <a:tr h="395826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Antenna Physical Temperature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>
                          <a:effectLst/>
                        </a:rPr>
                        <a:t>T</a:t>
                      </a:r>
                      <a:r>
                        <a:rPr lang="en-CA" sz="1100" b="1" u="none" strike="noStrike" baseline="-25000">
                          <a:effectLst/>
                        </a:rPr>
                        <a:t>Ao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Ground Temperature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</a:rPr>
                        <a:t>290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K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</a:rPr>
                        <a:t>24.62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Ground Station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extLst>
                  <a:ext uri="{0D108BD9-81ED-4DB2-BD59-A6C34878D82A}">
                    <a16:rowId xmlns:a16="http://schemas.microsoft.com/office/drawing/2014/main" val="845245707"/>
                  </a:ext>
                </a:extLst>
              </a:tr>
              <a:tr h="38911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Effective Internal Noise Temperature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>
                          <a:effectLst/>
                        </a:rPr>
                        <a:t>T</a:t>
                      </a:r>
                      <a:r>
                        <a:rPr lang="en-CA" sz="1100" b="1" u="none" strike="noStrike" baseline="-25000">
                          <a:effectLst/>
                        </a:rPr>
                        <a:t>E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</a:rPr>
                        <a:t>Assume a LNA amplifier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</a:rPr>
                        <a:t>2064.92 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K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</a:rPr>
                        <a:t>33.15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Assumption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extLst>
                  <a:ext uri="{0D108BD9-81ED-4DB2-BD59-A6C34878D82A}">
                    <a16:rowId xmlns:a16="http://schemas.microsoft.com/office/drawing/2014/main" val="652146586"/>
                  </a:ext>
                </a:extLst>
              </a:tr>
              <a:tr h="442788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Antenna Radiative Effiency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600" b="1" u="none" strike="noStrike">
                          <a:effectLst/>
                        </a:rPr>
                        <a:t> ξ</a:t>
                      </a:r>
                      <a:r>
                        <a:rPr lang="en-CA" sz="1600" b="1" u="none" strike="noStrike" baseline="-25000">
                          <a:effectLst/>
                        </a:rPr>
                        <a:t>r</a:t>
                      </a:r>
                      <a:endParaRPr lang="en-CA" sz="16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Assume 80% effiency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</a:rPr>
                        <a:t>0.8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</a:rPr>
                        <a:t>N/A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N/A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Assumption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extLst>
                  <a:ext uri="{0D108BD9-81ED-4DB2-BD59-A6C34878D82A}">
                    <a16:rowId xmlns:a16="http://schemas.microsoft.com/office/drawing/2014/main" val="945133339"/>
                  </a:ext>
                </a:extLst>
              </a:tr>
              <a:tr h="476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System Noise Temperature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T</a:t>
                      </a:r>
                      <a:r>
                        <a:rPr lang="en-CA" sz="1000" b="1" u="none" strike="noStrike" baseline="-25000">
                          <a:effectLst/>
                        </a:rPr>
                        <a:t>sys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u="none" strike="noStrike">
                          <a:effectLst/>
                        </a:rPr>
                        <a:t>T</a:t>
                      </a:r>
                      <a:r>
                        <a:rPr lang="fr-FR" sz="1000" b="1" u="none" strike="noStrike" baseline="-25000">
                          <a:effectLst/>
                        </a:rPr>
                        <a:t>sys</a:t>
                      </a:r>
                      <a:r>
                        <a:rPr lang="fr-FR" sz="1000" b="1" u="none" strike="noStrike">
                          <a:effectLst/>
                        </a:rPr>
                        <a:t> = T</a:t>
                      </a:r>
                      <a:r>
                        <a:rPr lang="fr-FR" sz="1000" b="1" u="none" strike="noStrike" baseline="-25000">
                          <a:effectLst/>
                        </a:rPr>
                        <a:t>A</a:t>
                      </a:r>
                      <a:r>
                        <a:rPr lang="fr-FR" sz="1000" b="1" u="none" strike="noStrike">
                          <a:effectLst/>
                        </a:rPr>
                        <a:t>*ξr + (1-ξ</a:t>
                      </a:r>
                      <a:r>
                        <a:rPr lang="fr-FR" sz="1000" b="1" u="none" strike="noStrike" baseline="-25000">
                          <a:effectLst/>
                        </a:rPr>
                        <a:t>r</a:t>
                      </a:r>
                      <a:r>
                        <a:rPr lang="fr-FR" sz="1000" b="1" u="none" strike="noStrike">
                          <a:effectLst/>
                        </a:rPr>
                        <a:t>)*T</a:t>
                      </a:r>
                      <a:r>
                        <a:rPr lang="fr-FR" sz="1000" b="1" u="none" strike="noStrike" baseline="-25000">
                          <a:effectLst/>
                        </a:rPr>
                        <a:t>0</a:t>
                      </a:r>
                      <a:r>
                        <a:rPr lang="fr-FR" sz="1000" b="1" u="none" strike="noStrike">
                          <a:effectLst/>
                        </a:rPr>
                        <a:t> + T</a:t>
                      </a:r>
                      <a:r>
                        <a:rPr lang="fr-FR" sz="1000" b="1" u="none" strike="noStrike" baseline="-25000">
                          <a:effectLst/>
                        </a:rPr>
                        <a:t>E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</a:rPr>
                        <a:t>2205.32 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</a:rPr>
                        <a:t>K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effectLst/>
                        </a:rPr>
                        <a:t>33.43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 err="1">
                          <a:effectLst/>
                        </a:rPr>
                        <a:t>Toal</a:t>
                      </a:r>
                      <a:r>
                        <a:rPr lang="en-CA" sz="1000" b="1" u="none" strike="noStrike" dirty="0">
                          <a:effectLst/>
                        </a:rPr>
                        <a:t>  noise temperature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extLst>
                  <a:ext uri="{0D108BD9-81ED-4DB2-BD59-A6C34878D82A}">
                    <a16:rowId xmlns:a16="http://schemas.microsoft.com/office/drawing/2014/main" val="2364099171"/>
                  </a:ext>
                </a:extLst>
              </a:tr>
              <a:tr h="362281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Antenna Average Noise Power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>
                          <a:effectLst/>
                        </a:rPr>
                        <a:t>N</a:t>
                      </a:r>
                      <a:r>
                        <a:rPr lang="en-CA" sz="1100" b="1" u="none" strike="noStrike" baseline="-25000">
                          <a:effectLst/>
                        </a:rPr>
                        <a:t>sys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u="none" strike="noStrike">
                          <a:effectLst/>
                        </a:rPr>
                        <a:t>N</a:t>
                      </a:r>
                      <a:r>
                        <a:rPr lang="en-CA" sz="1100" b="1" u="none" strike="noStrike" baseline="-25000">
                          <a:effectLst/>
                        </a:rPr>
                        <a:t>sys</a:t>
                      </a:r>
                      <a:r>
                        <a:rPr lang="en-CA" sz="1100" b="1" u="none" strike="noStrike">
                          <a:effectLst/>
                        </a:rPr>
                        <a:t> = K*T</a:t>
                      </a:r>
                      <a:r>
                        <a:rPr lang="en-CA" sz="1100" b="1" u="none" strike="noStrike" baseline="-25000">
                          <a:effectLst/>
                        </a:rPr>
                        <a:t>sys</a:t>
                      </a:r>
                      <a:r>
                        <a:rPr lang="en-CA" sz="1100" b="1" u="none" strike="noStrike">
                          <a:effectLst/>
                        </a:rPr>
                        <a:t>*B</a:t>
                      </a:r>
                      <a:endParaRPr lang="en-CA" sz="11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1.56E-14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>
                          <a:effectLst/>
                        </a:rPr>
                        <a:t>W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>
                          <a:effectLst/>
                        </a:rPr>
                        <a:t>-138.07</a:t>
                      </a:r>
                      <a:endParaRPr lang="en-US" altLang="zh-CN" sz="1000" b="1" i="0" u="none" strike="noStrike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1" u="none" strike="noStrike" dirty="0">
                          <a:effectLst/>
                        </a:rPr>
                        <a:t>Average Noise power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3355" marR="3355" marT="3355" marB="0" anchor="ctr"/>
                </a:tc>
                <a:extLst>
                  <a:ext uri="{0D108BD9-81ED-4DB2-BD59-A6C34878D82A}">
                    <a16:rowId xmlns:a16="http://schemas.microsoft.com/office/drawing/2014/main" val="886816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09314A-4BAB-4AA9-B893-518A63318F77}"/>
                  </a:ext>
                </a:extLst>
              </p:cNvPr>
              <p:cNvSpPr txBox="1"/>
              <p:nvPr/>
            </p:nvSpPr>
            <p:spPr>
              <a:xfrm>
                <a:off x="663295" y="3505990"/>
                <a:ext cx="8077990" cy="2486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Antenna received power = -116 dB</a:t>
                </a:r>
              </a:p>
              <a:p>
                <a:r>
                  <a:rPr lang="en-CA" altLang="zh-CN" dirty="0"/>
                  <a:t>Antenna Average Noise Power = -138.07 dB</a:t>
                </a:r>
              </a:p>
              <a:p>
                <a:endParaRPr lang="en-CA" altLang="zh-CN" dirty="0"/>
              </a:p>
              <a:p>
                <a:pPr algn="ctr"/>
                <a:r>
                  <a:rPr lang="en-CA" altLang="zh-CN" dirty="0">
                    <a:solidFill>
                      <a:srgbClr val="FF0000"/>
                    </a:solidFill>
                  </a:rPr>
                  <a:t>SNR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CA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𝑠𝑦𝑠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= 22.07 dB</a:t>
                </a:r>
              </a:p>
              <a:p>
                <a:r>
                  <a:rPr lang="en-US" altLang="zh-CN" dirty="0"/>
                  <a:t>Required SNR = 10 dB</a:t>
                </a:r>
              </a:p>
              <a:p>
                <a:endParaRPr lang="en-US" altLang="zh-CN" dirty="0"/>
              </a:p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SNR margin = 12.07 dB </a:t>
                </a:r>
              </a:p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(Good design, margin &gt; 3dB)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209314A-4BAB-4AA9-B893-518A63318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95" y="3505990"/>
                <a:ext cx="8077990" cy="2486706"/>
              </a:xfrm>
              <a:prstGeom prst="rect">
                <a:avLst/>
              </a:prstGeom>
              <a:blipFill>
                <a:blip r:embed="rId2"/>
                <a:stretch>
                  <a:fillRect l="-679" t="-1225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17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Table of Contents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Background Information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Modulation Scheme Tradeoff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Component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Link Budget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Constraints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Design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Functionality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Questions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35847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Table of Contents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Background Information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Modulation Scheme Tradeoff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Component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Link Budget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Constraints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Prototype Design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Prototype Functionality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Questions</a:t>
            </a:r>
            <a:endParaRPr lang="en-US" sz="3200" b="1" dirty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53644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Constraints for Prototyping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S-Band amateur frequencies</a:t>
            </a:r>
          </a:p>
          <a:p>
            <a:pPr lvl="0"/>
            <a:r>
              <a:rPr lang="en-CA" dirty="0" err="1"/>
              <a:t>CubeSat</a:t>
            </a:r>
            <a:r>
              <a:rPr lang="en-CA" dirty="0"/>
              <a:t> ready components are too expensive</a:t>
            </a:r>
          </a:p>
          <a:p>
            <a:pPr lvl="0"/>
            <a:r>
              <a:rPr lang="en-CA" dirty="0"/>
              <a:t>Distance Testing must be smaller scale</a:t>
            </a:r>
          </a:p>
          <a:p>
            <a:r>
              <a:rPr lang="en-CA" dirty="0"/>
              <a:t>Need prototype to validate aspects of design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Table of Contents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Background Information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Modulation Scheme Tradeoff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Component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Link Budget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Constraints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Prototype Design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Functionality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Questions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890130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6C5437-E285-9647-93AC-9863AC4FB295}"/>
              </a:ext>
            </a:extLst>
          </p:cNvPr>
          <p:cNvSpPr/>
          <p:nvPr/>
        </p:nvSpPr>
        <p:spPr>
          <a:xfrm>
            <a:off x="4438167" y="2291138"/>
            <a:ext cx="459933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3B1B70"/>
                </a:solidFill>
                <a:latin typeface="Arial"/>
                <a:cs typeface="Arial Unicode MS"/>
              </a:rPr>
              <a:t>Arduino </a:t>
            </a:r>
          </a:p>
          <a:p>
            <a:pPr algn="ctr"/>
            <a:r>
              <a:rPr lang="en-US" sz="2400" b="1" dirty="0">
                <a:solidFill>
                  <a:srgbClr val="3B1B70"/>
                </a:solidFill>
                <a:latin typeface="Arial"/>
                <a:cs typeface="Arial Unicode MS"/>
              </a:rPr>
              <a:t>+ </a:t>
            </a:r>
          </a:p>
          <a:p>
            <a:pPr algn="ctr"/>
            <a:r>
              <a:rPr lang="en-US" sz="2400" b="1" dirty="0">
                <a:solidFill>
                  <a:srgbClr val="3B1B70"/>
                </a:solidFill>
                <a:latin typeface="Arial"/>
                <a:cs typeface="Arial Unicode MS"/>
              </a:rPr>
              <a:t>NRF24L0</a:t>
            </a:r>
            <a:r>
              <a:rPr lang="en-CA" sz="2400" b="1" dirty="0">
                <a:solidFill>
                  <a:srgbClr val="3B1B70"/>
                </a:solidFill>
                <a:latin typeface="Arial"/>
                <a:cs typeface="Arial Unicode MS"/>
              </a:rPr>
              <a:t>1 transceiver module</a:t>
            </a:r>
          </a:p>
          <a:p>
            <a:pPr algn="ctr"/>
            <a:endParaRPr lang="en-CA" sz="24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algn="ctr"/>
            <a:r>
              <a:rPr lang="en-CA" sz="2400" b="1" dirty="0">
                <a:solidFill>
                  <a:srgbClr val="3B1B70"/>
                </a:solidFill>
                <a:latin typeface="Arial"/>
                <a:cs typeface="Arial Unicode MS"/>
              </a:rPr>
              <a:t>2.4 GHz </a:t>
            </a:r>
            <a:r>
              <a:rPr lang="en-CA" sz="2400" b="1" dirty="0" err="1">
                <a:solidFill>
                  <a:srgbClr val="3B1B70"/>
                </a:solidFill>
                <a:latin typeface="Arial"/>
                <a:cs typeface="Arial Unicode MS"/>
              </a:rPr>
              <a:t>wifi</a:t>
            </a:r>
            <a:r>
              <a:rPr lang="en-CA" sz="2400" b="1" dirty="0">
                <a:solidFill>
                  <a:srgbClr val="3B1B70"/>
                </a:solidFill>
                <a:latin typeface="Arial"/>
                <a:cs typeface="Arial Unicode MS"/>
              </a:rPr>
              <a:t> frequency</a:t>
            </a:r>
            <a:endParaRPr lang="en-US" sz="1100" b="1" dirty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pic>
        <p:nvPicPr>
          <p:cNvPr id="7" name="Picture 6" descr="\\ebithp-c1v20.eng.uwo.ca\studentdrives\rsing245\downloads\NRF24L01-Arduino_bb.jpg">
            <a:extLst>
              <a:ext uri="{FF2B5EF4-FFF2-40B4-BE49-F238E27FC236}">
                <a16:creationId xmlns:a16="http://schemas.microsoft.com/office/drawing/2014/main" id="{1993F6D1-A80F-A44B-AEE7-E659819EDF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2" y="2168434"/>
            <a:ext cx="3568323" cy="4012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B3EE08-B7CA-3345-9B74-6DD825C4D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807" y="364960"/>
            <a:ext cx="2706300" cy="17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4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Prototype Fabrication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408714"/>
          </a:xfrm>
        </p:spPr>
        <p:txBody>
          <a:bodyPr>
            <a:normAutofit/>
          </a:bodyPr>
          <a:lstStyle/>
          <a:p>
            <a:r>
              <a:rPr lang="en-US" sz="2400" dirty="0"/>
              <a:t>Antenna soldered onto NRF24L0</a:t>
            </a:r>
            <a:r>
              <a:rPr lang="en-CA" sz="2400" dirty="0"/>
              <a:t>1 chip to improve antenna gain</a:t>
            </a:r>
          </a:p>
          <a:p>
            <a:r>
              <a:rPr lang="en-US" sz="2400" dirty="0"/>
              <a:t>Dipole and Yagi </a:t>
            </a:r>
            <a:r>
              <a:rPr lang="en-US" sz="2400" dirty="0" err="1"/>
              <a:t>Uda</a:t>
            </a:r>
            <a:r>
              <a:rPr lang="en-US" sz="2400" dirty="0"/>
              <a:t> Antenna</a:t>
            </a:r>
            <a:endParaRPr lang="en-CA" sz="2400" dirty="0"/>
          </a:p>
          <a:p>
            <a:r>
              <a:rPr lang="en-US" sz="2400" dirty="0"/>
              <a:t>Add additional coaxial wire as transmission Line for Matching Circuit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170" name="Picture 2" descr="Image result for yagi uda anten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38" y="3368332"/>
            <a:ext cx="3416895" cy="192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665" t="7141" r="3809" b="8428"/>
          <a:stretch/>
        </p:blipFill>
        <p:spPr>
          <a:xfrm>
            <a:off x="1063900" y="3841375"/>
            <a:ext cx="3914268" cy="11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137"/>
          <a:stretch/>
        </p:blipFill>
        <p:spPr>
          <a:xfrm>
            <a:off x="1802675" y="485853"/>
            <a:ext cx="5369838" cy="33372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7001" y="1140111"/>
            <a:ext cx="574766" cy="29538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2293" y="4189352"/>
            <a:ext cx="8229600" cy="2233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Standing Wave Ratio (SWR)</a:t>
            </a:r>
          </a:p>
          <a:p>
            <a:pPr lvl="1"/>
            <a:r>
              <a:rPr lang="en-US" sz="1600" dirty="0"/>
              <a:t> measure of impedance matching of loads to the characteristic impedance of a transmission line or waveguide</a:t>
            </a:r>
          </a:p>
          <a:p>
            <a:r>
              <a:rPr lang="en-US" sz="2400" dirty="0"/>
              <a:t>SWR = 2.6, measured from spectrum analyzer</a:t>
            </a:r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1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19" y="955766"/>
            <a:ext cx="319169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At SWR = 2.6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Line loss ≈ 20 %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868" y="706801"/>
            <a:ext cx="4809170" cy="4889546"/>
            <a:chOff x="210501" y="852152"/>
            <a:chExt cx="5187315" cy="52740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501" y="852152"/>
              <a:ext cx="5187315" cy="527401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57200" y="3971109"/>
              <a:ext cx="2277291" cy="174171"/>
            </a:xfrm>
            <a:prstGeom prst="rect">
              <a:avLst/>
            </a:prstGeom>
            <a:noFill/>
            <a:ln w="38100">
              <a:solidFill>
                <a:srgbClr val="4F268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89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6D039-8C5A-4990-AF2F-A3F10ECC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>
                <a:solidFill>
                  <a:srgbClr val="3C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Noise</a:t>
            </a:r>
            <a:endParaRPr lang="zh-CN" altLang="en-US" b="1" dirty="0">
              <a:solidFill>
                <a:srgbClr val="3C1B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scontent-yyz1-1.xx.fbcdn.net/v/t1.15752-9/55611047_807852576245387_834245299294699520_n.jpg?_nc_cat=110&amp;_nc_ht=scontent-yyz1-1.xx&amp;oh=9c01dbcda5de3031d76bf5717b35f8eb&amp;oe=5D4DB539">
            <a:extLst>
              <a:ext uri="{FF2B5EF4-FFF2-40B4-BE49-F238E27FC236}">
                <a16:creationId xmlns:a16="http://schemas.microsoft.com/office/drawing/2014/main" id="{2EA15E7A-57E7-4A62-AB85-0FD3282785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9" y="1202223"/>
            <a:ext cx="6679647" cy="50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F95BDC-A133-4C27-8609-52BD11074C88}"/>
              </a:ext>
            </a:extLst>
          </p:cNvPr>
          <p:cNvSpPr txBox="1"/>
          <p:nvPr/>
        </p:nvSpPr>
        <p:spPr>
          <a:xfrm>
            <a:off x="6921962" y="1321853"/>
            <a:ext cx="207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Environment noise:</a:t>
            </a:r>
          </a:p>
          <a:p>
            <a:pPr algn="ctr"/>
            <a:r>
              <a:rPr lang="en-US" altLang="zh-CN" dirty="0"/>
              <a:t>-82 dBm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2961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851" t="33525" r="1158" b="27993"/>
          <a:stretch/>
        </p:blipFill>
        <p:spPr>
          <a:xfrm>
            <a:off x="4466438" y="639231"/>
            <a:ext cx="4067961" cy="24558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8137" t="9463" r="16101" b="9697"/>
          <a:stretch/>
        </p:blipFill>
        <p:spPr>
          <a:xfrm rot="5400000">
            <a:off x="5199017" y="2312483"/>
            <a:ext cx="2466532" cy="4767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17" y="3463070"/>
            <a:ext cx="3274422" cy="24558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17" y="639231"/>
            <a:ext cx="3274422" cy="24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Table of Contents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Background Information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Modulation Scheme Tradeoff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Component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Link Budget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Constraints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Design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Prototype Functionality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Questions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43321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Prototype Functionality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Establish 2-way communication between two transceivers to transmit messages</a:t>
            </a:r>
          </a:p>
          <a:p>
            <a:endParaRPr lang="en-CA" sz="2800" dirty="0"/>
          </a:p>
          <a:p>
            <a:pPr marL="0" indent="0">
              <a:buNone/>
            </a:pPr>
            <a:r>
              <a:rPr lang="en-CA" sz="2800" dirty="0"/>
              <a:t>	1. Packet Loss </a:t>
            </a:r>
          </a:p>
          <a:p>
            <a:pPr marL="0" indent="0">
              <a:buNone/>
            </a:pPr>
            <a:r>
              <a:rPr lang="en-CA" sz="2800" dirty="0"/>
              <a:t>	2. Bit Error Rate </a:t>
            </a:r>
          </a:p>
          <a:p>
            <a:pPr lvl="2"/>
            <a:endParaRPr lang="en-CA" sz="1600" dirty="0"/>
          </a:p>
          <a:p>
            <a:pPr lvl="2"/>
            <a:endParaRPr lang="en-CA" dirty="0"/>
          </a:p>
          <a:p>
            <a:pPr lvl="2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191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Table of Contents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Background Information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Modulation Scheme Tradeoff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Component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Link Budget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Constraints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Prototype Design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Prototype Functionality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Questions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24281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792" y="1531938"/>
            <a:ext cx="2728657" cy="3430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973" y="1615220"/>
            <a:ext cx="2676376" cy="3228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Packet Loss Calculation</a:t>
            </a:r>
            <a:endParaRPr lang="en-CA" dirty="0"/>
          </a:p>
        </p:txBody>
      </p:sp>
      <p:sp>
        <p:nvSpPr>
          <p:cNvPr id="5" name="AutoShape 2" descr="https://scontent-yyz1-1.xx.fbcdn.net/v/t1.15752-9/54220409_2262379020643805_5118384845302530048_n.png?_nc_cat=110&amp;_nc_ht=scontent-yyz1-1.xx&amp;oh=99674833851c83c16c3b2367356f73ca&amp;oe=5D3883E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7087" y="1468037"/>
            <a:ext cx="773063" cy="39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400" dirty="0"/>
              <a:t>Client</a:t>
            </a:r>
          </a:p>
        </p:txBody>
      </p:sp>
      <p:sp>
        <p:nvSpPr>
          <p:cNvPr id="8" name="AutoShape 4" descr="https://scontent-yyz1-1.xx.fbcdn.net/v/t1.15752-9/53915142_1988319551266592_7439329681083465728_n.png?_nc_cat=109&amp;_nc_ht=scontent-yyz1-1.xx&amp;oh=f9517aafb04345cd4884c592cf0093af&amp;oe=5D3D869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58751" y="1468037"/>
            <a:ext cx="1063625" cy="55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400" dirty="0"/>
              <a:t>Server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14867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-579955" y="4869917"/>
            <a:ext cx="94513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2000" dirty="0"/>
              <a:t>Server sends back ACK when messages are received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2000" dirty="0"/>
              <a:t>After 20 messages,  “END” message is sent to indicate end of transmission set Packet loss rate is calculated based on how many packets are received </a:t>
            </a:r>
            <a:endParaRPr lang="en-CA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Packet Loss Calculation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13563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 </a:t>
            </a:r>
          </a:p>
        </p:txBody>
      </p:sp>
      <p:sp>
        <p:nvSpPr>
          <p:cNvPr id="5" name="AutoShape 2" descr="https://scontent-yyz1-1.xx.fbcdn.net/v/t1.15752-9/54220409_2262379020643805_5118384845302530048_n.png?_nc_cat=110&amp;_nc_ht=scontent-yyz1-1.xx&amp;oh=99674833851c83c16c3b2367356f73ca&amp;oe=5D3883E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scontent-yyz1-1.xx.fbcdn.net/v/t1.15752-9/53915142_1988319551266592_7439329681083465728_n.png?_nc_cat=109&amp;_nc_ht=scontent-yyz1-1.xx&amp;oh=f9517aafb04345cd4884c592cf0093af&amp;oe=5D3D869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4534" b="12018"/>
          <a:stretch/>
        </p:blipFill>
        <p:spPr>
          <a:xfrm>
            <a:off x="734695" y="1277557"/>
            <a:ext cx="4020185" cy="45312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431" t="16651" r="303" b="21360"/>
          <a:stretch/>
        </p:blipFill>
        <p:spPr>
          <a:xfrm>
            <a:off x="5355771" y="1531938"/>
            <a:ext cx="2421883" cy="40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Bit Error Rate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44877" y="1526076"/>
            <a:ext cx="9484814" cy="4525963"/>
          </a:xfrm>
        </p:spPr>
        <p:txBody>
          <a:bodyPr>
            <a:normAutofit/>
          </a:bodyPr>
          <a:lstStyle/>
          <a:p>
            <a:pPr lvl="2"/>
            <a:r>
              <a:rPr lang="en-CA" sz="2800" dirty="0"/>
              <a:t>Client continuously sends “0”, server check if received message is correct as individual bits</a:t>
            </a:r>
          </a:p>
        </p:txBody>
      </p:sp>
      <p:sp>
        <p:nvSpPr>
          <p:cNvPr id="5" name="AutoShape 2" descr="https://scontent-yyz1-1.xx.fbcdn.net/v/t1.15752-9/54220409_2262379020643805_5118384845302530048_n.png?_nc_cat=110&amp;_nc_ht=scontent-yyz1-1.xx&amp;oh=99674833851c83c16c3b2367356f73ca&amp;oe=5D3883E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scontent-yyz1-1.xx.fbcdn.net/v/t1.15752-9/53915142_1988319551266592_7439329681083465728_n.png?_nc_cat=109&amp;_nc_ht=scontent-yyz1-1.xx&amp;oh=f9517aafb04345cd4884c592cf0093af&amp;oe=5D3D869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9586" b="12522"/>
          <a:stretch/>
        </p:blipFill>
        <p:spPr>
          <a:xfrm>
            <a:off x="2501535" y="2981415"/>
            <a:ext cx="3885475" cy="26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79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Bit Error Rate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70960"/>
              </p:ext>
            </p:extLst>
          </p:nvPr>
        </p:nvGraphicFramePr>
        <p:xfrm>
          <a:off x="618309" y="3450212"/>
          <a:ext cx="7698378" cy="2131583"/>
        </p:xfrm>
        <a:graphic>
          <a:graphicData uri="http://schemas.openxmlformats.org/drawingml/2006/table">
            <a:tbl>
              <a:tblPr/>
              <a:tblGrid>
                <a:gridCol w="1168537">
                  <a:extLst>
                    <a:ext uri="{9D8B030D-6E8A-4147-A177-3AD203B41FA5}">
                      <a16:colId xmlns:a16="http://schemas.microsoft.com/office/drawing/2014/main" val="3299567664"/>
                    </a:ext>
                  </a:extLst>
                </a:gridCol>
                <a:gridCol w="956807">
                  <a:extLst>
                    <a:ext uri="{9D8B030D-6E8A-4147-A177-3AD203B41FA5}">
                      <a16:colId xmlns:a16="http://schemas.microsoft.com/office/drawing/2014/main" val="2149664535"/>
                    </a:ext>
                  </a:extLst>
                </a:gridCol>
                <a:gridCol w="1093492">
                  <a:extLst>
                    <a:ext uri="{9D8B030D-6E8A-4147-A177-3AD203B41FA5}">
                      <a16:colId xmlns:a16="http://schemas.microsoft.com/office/drawing/2014/main" val="3984617661"/>
                    </a:ext>
                  </a:extLst>
                </a:gridCol>
                <a:gridCol w="911243">
                  <a:extLst>
                    <a:ext uri="{9D8B030D-6E8A-4147-A177-3AD203B41FA5}">
                      <a16:colId xmlns:a16="http://schemas.microsoft.com/office/drawing/2014/main" val="586612677"/>
                    </a:ext>
                  </a:extLst>
                </a:gridCol>
                <a:gridCol w="1479433">
                  <a:extLst>
                    <a:ext uri="{9D8B030D-6E8A-4147-A177-3AD203B41FA5}">
                      <a16:colId xmlns:a16="http://schemas.microsoft.com/office/drawing/2014/main" val="4178826409"/>
                    </a:ext>
                  </a:extLst>
                </a:gridCol>
                <a:gridCol w="759521">
                  <a:extLst>
                    <a:ext uri="{9D8B030D-6E8A-4147-A177-3AD203B41FA5}">
                      <a16:colId xmlns:a16="http://schemas.microsoft.com/office/drawing/2014/main" val="310464384"/>
                    </a:ext>
                  </a:extLst>
                </a:gridCol>
                <a:gridCol w="1329345">
                  <a:extLst>
                    <a:ext uri="{9D8B030D-6E8A-4147-A177-3AD203B41FA5}">
                      <a16:colId xmlns:a16="http://schemas.microsoft.com/office/drawing/2014/main" val="1061506498"/>
                    </a:ext>
                  </a:extLst>
                </a:gridCol>
              </a:tblGrid>
              <a:tr h="4671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distance (m)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bits sent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bits received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bits lost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received bit error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total bit error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bit error rate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533729"/>
                  </a:ext>
                </a:extLst>
              </a:tr>
              <a:tr h="237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4568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877436"/>
                  </a:ext>
                </a:extLst>
              </a:tr>
              <a:tr h="237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3128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1672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1772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644413"/>
                  </a:ext>
                </a:extLst>
              </a:tr>
              <a:tr h="237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2648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2152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2229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09311"/>
                  </a:ext>
                </a:extLst>
              </a:tr>
              <a:tr h="237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1928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2872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2938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91829"/>
                  </a:ext>
                </a:extLst>
              </a:tr>
              <a:tr h="237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1208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3592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3632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93092"/>
                  </a:ext>
                </a:extLst>
              </a:tr>
              <a:tr h="237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488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4312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4333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439087"/>
                  </a:ext>
                </a:extLst>
              </a:tr>
              <a:tr h="237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4800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8374" marR="8374" marT="8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71775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C161806-7F1F-1440-B9AB-D461A9547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4974119"/>
              </p:ext>
            </p:extLst>
          </p:nvPr>
        </p:nvGraphicFramePr>
        <p:xfrm>
          <a:off x="457200" y="1567543"/>
          <a:ext cx="7994650" cy="1961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68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Table of Contents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Background Information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Modulation Scheme Tradeoff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Component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Link Budget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Constraints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Design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 Unicode MS"/>
              </a:rPr>
              <a:t>Prototype Functionality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Questions</a:t>
            </a:r>
            <a:endParaRPr lang="en-US" sz="3200" b="1" dirty="0">
              <a:solidFill>
                <a:srgbClr val="3C1B71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7347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612" y="401782"/>
            <a:ext cx="800570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0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algn="ctr"/>
            <a:endParaRPr lang="en-US" sz="50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algn="ctr"/>
            <a:endParaRPr lang="en-US" sz="5000" b="1" dirty="0">
              <a:solidFill>
                <a:srgbClr val="3B1B70"/>
              </a:solidFill>
              <a:latin typeface="Arial"/>
              <a:cs typeface="Arial Unicode MS"/>
            </a:endParaRPr>
          </a:p>
          <a:p>
            <a:pPr algn="ctr"/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Questions?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166187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2" descr="http://www.asc-csa.gc.ca/images/recherche/tiles/96c4e081-d6e6-4694-86d1-433af1f68ada.jpg">
            <a:extLst>
              <a:ext uri="{FF2B5EF4-FFF2-40B4-BE49-F238E27FC236}">
                <a16:creationId xmlns:a16="http://schemas.microsoft.com/office/drawing/2014/main" id="{7B906516-1AE6-4875-AFB3-B2DA2997B4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7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1" y="573851"/>
            <a:ext cx="80057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Background Information</a:t>
            </a:r>
          </a:p>
          <a:p>
            <a:pPr marL="685800" indent="-685800"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What is a CubeSat?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1028" name="Picture 4" descr="Image result for cubesat">
            <a:extLst>
              <a:ext uri="{FF2B5EF4-FFF2-40B4-BE49-F238E27FC236}">
                <a16:creationId xmlns:a16="http://schemas.microsoft.com/office/drawing/2014/main" id="{5BD20790-11F2-4B34-815B-628F9990B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22" y="2101790"/>
            <a:ext cx="5164556" cy="387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814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3B1B70"/>
                </a:solidFill>
                <a:latin typeface="Arial"/>
                <a:cs typeface="Arial Unicode MS"/>
              </a:rPr>
              <a:t>S-Band</a:t>
            </a:r>
            <a:endParaRPr lang="en-US" sz="60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419D8-EEB2-403D-B298-6C6675B1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1704975"/>
            <a:ext cx="91154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C1B71"/>
                </a:solidFill>
                <a:latin typeface="Arial"/>
                <a:cs typeface="Arial Unicode MS"/>
              </a:rPr>
              <a:t>Table of Contents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Background Information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rgbClr val="3C1B71"/>
                </a:solidFill>
                <a:latin typeface="Arial"/>
                <a:cs typeface="Arial Unicode MS"/>
              </a:rPr>
              <a:t>Modulation Scheme Tradeoff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Component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Link Budget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Constraints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Prototype Design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Prototype Functionality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 Unicode MS"/>
              </a:rPr>
              <a:t>Questions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53601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5B6182A-8511-45FA-8673-195D4315D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817" y="1600200"/>
            <a:ext cx="7096366" cy="452596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22528A5-6FB5-46C3-8902-A9383022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3B1B70"/>
                </a:solidFill>
                <a:latin typeface="Arial"/>
                <a:cs typeface="Arial Unicode MS"/>
              </a:rPr>
              <a:t>Modulation Scheme Trade-off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701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1022</Words>
  <Application>Microsoft Office PowerPoint</Application>
  <PresentationFormat>On-screen Show (4:3)</PresentationFormat>
  <Paragraphs>367</Paragraphs>
  <Slides>46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Microsoft YaHei UI</vt:lpstr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Modulation Scheme Trade-off</vt:lpstr>
      <vt:lpstr>Bit Error Rate vs SNR/bit</vt:lpstr>
      <vt:lpstr>PowerPoint Presentation</vt:lpstr>
      <vt:lpstr>PowerPoint Presentation</vt:lpstr>
      <vt:lpstr>PowerPoint Presentation</vt:lpstr>
      <vt:lpstr>PowerPoint Presentation</vt:lpstr>
      <vt:lpstr>NanoCom ANT2000 – Patch Antenna</vt:lpstr>
      <vt:lpstr>Ground Station Antenna</vt:lpstr>
      <vt:lpstr>PowerPoint Presentation</vt:lpstr>
      <vt:lpstr>Link Budget</vt:lpstr>
      <vt:lpstr>Bandwidth Calculation</vt:lpstr>
      <vt:lpstr>Bandwidth Calculation</vt:lpstr>
      <vt:lpstr>Bandwidth Calculation</vt:lpstr>
      <vt:lpstr>Signal-to-Noise-Ratio (SNR)</vt:lpstr>
      <vt:lpstr>Required SNR</vt:lpstr>
      <vt:lpstr>Basic Link Path</vt:lpstr>
      <vt:lpstr>Antenna Received Power (P_re)</vt:lpstr>
      <vt:lpstr>System Noise Power</vt:lpstr>
      <vt:lpstr>System Noise Temperature</vt:lpstr>
      <vt:lpstr>PowerPoint Presentation</vt:lpstr>
      <vt:lpstr>PowerPoint Presentation</vt:lpstr>
      <vt:lpstr>Constraints for Prototyping </vt:lpstr>
      <vt:lpstr>PowerPoint Presentation</vt:lpstr>
      <vt:lpstr>PowerPoint Presentation</vt:lpstr>
      <vt:lpstr>Prototype Fabrication</vt:lpstr>
      <vt:lpstr>PowerPoint Presentation</vt:lpstr>
      <vt:lpstr>PowerPoint Presentation</vt:lpstr>
      <vt:lpstr>Environment Noise</vt:lpstr>
      <vt:lpstr>PowerPoint Presentation</vt:lpstr>
      <vt:lpstr>PowerPoint Presentation</vt:lpstr>
      <vt:lpstr>Prototype Functionality</vt:lpstr>
      <vt:lpstr>Packet Loss Calculation</vt:lpstr>
      <vt:lpstr>Packet Loss Calculation</vt:lpstr>
      <vt:lpstr>Bit Error Rate</vt:lpstr>
      <vt:lpstr>Bit Error Rate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Rajja Singh</dc:creator>
  <cp:lastModifiedBy>Rajja Singh</cp:lastModifiedBy>
  <cp:revision>46</cp:revision>
  <dcterms:created xsi:type="dcterms:W3CDTF">2019-04-02T21:05:39Z</dcterms:created>
  <dcterms:modified xsi:type="dcterms:W3CDTF">2019-04-04T00:46:14Z</dcterms:modified>
</cp:coreProperties>
</file>